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notesMasterIdLst>
    <p:notesMasterId r:id="rId30"/>
  </p:notesMasterIdLst>
  <p:sldIdLst>
    <p:sldId id="257" r:id="rId2"/>
    <p:sldId id="258" r:id="rId3"/>
    <p:sldId id="259" r:id="rId4"/>
    <p:sldId id="261" r:id="rId5"/>
    <p:sldId id="264" r:id="rId6"/>
    <p:sldId id="265" r:id="rId7"/>
    <p:sldId id="266" r:id="rId8"/>
    <p:sldId id="267" r:id="rId9"/>
    <p:sldId id="268" r:id="rId10"/>
    <p:sldId id="262" r:id="rId11"/>
    <p:sldId id="263" r:id="rId12"/>
    <p:sldId id="269" r:id="rId13"/>
    <p:sldId id="270" r:id="rId14"/>
    <p:sldId id="260" r:id="rId15"/>
    <p:sldId id="271" r:id="rId16"/>
    <p:sldId id="272" r:id="rId17"/>
    <p:sldId id="273" r:id="rId18"/>
    <p:sldId id="274" r:id="rId19"/>
    <p:sldId id="282" r:id="rId20"/>
    <p:sldId id="275" r:id="rId21"/>
    <p:sldId id="283" r:id="rId22"/>
    <p:sldId id="276" r:id="rId23"/>
    <p:sldId id="277" r:id="rId24"/>
    <p:sldId id="278" r:id="rId25"/>
    <p:sldId id="279" r:id="rId26"/>
    <p:sldId id="280" r:id="rId27"/>
    <p:sldId id="281" r:id="rId28"/>
    <p:sldId id="256" r:id="rId29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84019" autoAdjust="0"/>
  </p:normalViewPr>
  <p:slideViewPr>
    <p:cSldViewPr snapToGrid="0">
      <p:cViewPr varScale="1">
        <p:scale>
          <a:sx n="91" d="100"/>
          <a:sy n="91" d="100"/>
        </p:scale>
        <p:origin x="6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C6E5F6AF-F730-428B-91B5-680407B17A29}" type="datetimeFigureOut">
              <a:rPr lang="he-IL" smtClean="0"/>
              <a:t>י"ב/ניסן/תשפ"ד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2035BD7A-2D0F-4495-B995-1ABA627445B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38497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Present the experimental phase problem</a:t>
            </a:r>
          </a:p>
          <a:p>
            <a:r>
              <a:rPr lang="en-US" dirty="0" err="1"/>
              <a:t>Ellaborate</a:t>
            </a:r>
            <a:r>
              <a:rPr lang="en-US" dirty="0"/>
              <a:t> on the connection between boxes edges and </a:t>
            </a:r>
            <a:r>
              <a:rPr lang="en-US" dirty="0" err="1"/>
              <a:t>edrm</a:t>
            </a:r>
            <a:endParaRPr lang="en-US" dirty="0"/>
          </a:p>
          <a:p>
            <a:r>
              <a:rPr lang="en-US" dirty="0"/>
              <a:t>Solution: GUI utility to generate </a:t>
            </a:r>
            <a:r>
              <a:rPr lang="en-US" dirty="0" err="1"/>
              <a:t>jsons</a:t>
            </a:r>
            <a:r>
              <a:rPr lang="en-US" dirty="0"/>
              <a:t>, achieving dataset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922921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12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528836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13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371571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14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638849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15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194154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16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825191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17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089982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18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156931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19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094468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20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465700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21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95211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986238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22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553082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23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516456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24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297198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25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891263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26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586455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בעל פה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27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257414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570227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about difficulties and unhuman structure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827367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Handles all the problematic connections between </a:t>
            </a:r>
            <a:r>
              <a:rPr lang="en-US" dirty="0" err="1"/>
              <a:t>edrm</a:t>
            </a:r>
            <a:r>
              <a:rPr lang="en-US" dirty="0"/>
              <a:t> edges and boxes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95240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Emphesizes</a:t>
            </a:r>
            <a:r>
              <a:rPr lang="en-US" dirty="0"/>
              <a:t> the problem of creating a dataset for post training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780658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481313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10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755432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5BD7A-2D0F-4495-B995-1ABA627445BB}" type="slidenum">
              <a:rPr lang="he-IL" smtClean="0"/>
              <a:t>11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90649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A8F96D4-726B-1092-BE5F-18AEFEEE1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DD1B003B-18F6-D844-FDF8-E22E985879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ACE123E-35F4-3791-04B8-9C1CB0929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A53-574F-4A8E-8A29-419EA04C4EA2}" type="datetimeFigureOut">
              <a:rPr lang="he-IL" smtClean="0"/>
              <a:t>י"ב/ניסן/תשפ"ד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A7DAE6DB-4512-D62C-1F7C-0494ADC0C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05CA32E-A6B6-F7A4-1B70-827306E98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61043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F8676B5-A8F3-C938-C2BF-8BD5066E0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D7E8DAB3-B40F-7A9E-5A90-2E84517312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21E2055-309E-3A6E-3657-D610D49DC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A53-574F-4A8E-8A29-419EA04C4EA2}" type="datetimeFigureOut">
              <a:rPr lang="he-IL" smtClean="0"/>
              <a:t>י"ב/ניסן/תשפ"ד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23126CC0-6701-9EEF-09CF-0CC905ECA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FEAA69A-84CB-3D69-1AB6-5388AE808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21887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585D3C47-09DC-A043-3AAE-F5EC96EFA3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EBEDFE1B-4D27-93B2-2BF7-8690224420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6D2A5A7-BDC6-C705-78DC-278E1BD11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A53-574F-4A8E-8A29-419EA04C4EA2}" type="datetimeFigureOut">
              <a:rPr lang="he-IL" smtClean="0"/>
              <a:t>י"ב/ניסן/תשפ"ד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8B057F1-B1C5-94BF-F9C8-F3E006398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D3852B7-1139-23A0-5EA3-8C7749BA1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0261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8ECF0DB-B14A-0E15-8E66-3DEC8E4E5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E0E67D3-5355-54C0-2665-B0B570E25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B6D3835-078D-954B-7CA8-F632F79F1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A53-574F-4A8E-8A29-419EA04C4EA2}" type="datetimeFigureOut">
              <a:rPr lang="he-IL" smtClean="0"/>
              <a:t>י"ב/ניסן/תשפ"ד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E950560-91AC-860B-80DB-223169A05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C56DBD7-03D3-DB20-305B-FF9330F3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4166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557AD7F-1585-AF30-36B5-989572A87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0C970940-913C-149D-8818-E1EC6231D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DDA5DAE-374F-9F7B-DBA7-56EFCC78A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A53-574F-4A8E-8A29-419EA04C4EA2}" type="datetimeFigureOut">
              <a:rPr lang="he-IL" smtClean="0"/>
              <a:t>י"ב/ניסן/תשפ"ד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42B42BF-AED1-AF5C-0818-5DA691754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8B5A121-0312-3109-3C32-007489898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672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F9AF467-53A8-663D-DACB-F3B40B448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1F1D651-3698-2794-2394-763BAABD5B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7523F017-1ECE-EA27-B339-763C33A64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62BCC640-0CDA-44A0-EAE3-4DDB5F60B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A53-574F-4A8E-8A29-419EA04C4EA2}" type="datetimeFigureOut">
              <a:rPr lang="he-IL" smtClean="0"/>
              <a:t>י"ב/ניסן/תשפ"ד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A723FAF2-0E7D-7D07-3A7E-1D3E02FA7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03A0246F-2D43-90A8-425C-8AE0B276B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83154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0B46D87-F1A0-884F-384F-8451621F9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90D7027F-4194-7610-A579-E4BAB1F18C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07869CAA-C190-63E1-6A29-8D643C66CC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C247AB82-5F84-D83D-059B-B1627F695C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A788AEE8-EFD0-ED81-6954-36D769EC17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F3252073-B316-ADB3-C055-1163F494D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A53-574F-4A8E-8A29-419EA04C4EA2}" type="datetimeFigureOut">
              <a:rPr lang="he-IL" smtClean="0"/>
              <a:t>י"ב/ניסן/תשפ"ד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C55395D0-F0B4-546B-A02C-5F3162802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BC08C502-B5E0-5246-49C0-A52160230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21522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443F011-917C-6D6A-9E60-141A8EB00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8AE460C2-8A94-4660-14F5-ED8E60CB3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A53-574F-4A8E-8A29-419EA04C4EA2}" type="datetimeFigureOut">
              <a:rPr lang="he-IL" smtClean="0"/>
              <a:t>י"ב/ניסן/תשפ"ד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7A953134-B8FC-5398-C8F9-645102338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2AE44F08-BD4E-2C9A-B7F4-B8F25302D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17975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C38752DC-D235-0E13-852F-10BF156E1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A53-574F-4A8E-8A29-419EA04C4EA2}" type="datetimeFigureOut">
              <a:rPr lang="he-IL" smtClean="0"/>
              <a:t>י"ב/ניסן/תשפ"ד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78AAF0E5-A9D4-429C-26B3-4B34329AC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90C7201C-A022-A4E2-4367-FA2A4683B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02983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CFD5F3C-17DB-C18E-D6B5-C917C276A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392BBC5-3EBB-F862-C2D8-03FC9D197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816ECF68-C8E4-327A-A38C-9E084BBE3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F4B62745-D2DB-B94E-90E6-081C7D38B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A53-574F-4A8E-8A29-419EA04C4EA2}" type="datetimeFigureOut">
              <a:rPr lang="he-IL" smtClean="0"/>
              <a:t>י"ב/ניסן/תשפ"ד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9F027800-6F94-80E7-B2DC-88D35BB5B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86C93A04-EE22-15CE-5987-3EBAA8910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7993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BAD3DCD-AFA4-EAFF-7425-6A7555039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18B5409E-281A-42F1-3AF4-4721C73A75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D4494A8D-06FF-3875-2276-C7A45DF1C4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EEAD2ABB-9B57-15D0-0ECA-4AEB5DA32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A53-574F-4A8E-8A29-419EA04C4EA2}" type="datetimeFigureOut">
              <a:rPr lang="he-IL" smtClean="0"/>
              <a:t>י"ב/ניסן/תשפ"ד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4C606AB7-888F-554F-C85A-65D5F10A5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7E2CD75B-BD61-ACDC-E3F6-41BA35227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17630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E7AB315A-7B5C-B62F-3050-8A6ED38EE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EAFB0284-56BC-74C7-1988-2E0FA2540D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92FD40D-723E-3709-3129-51AE1DB10C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4BA53-574F-4A8E-8A29-419EA04C4EA2}" type="datetimeFigureOut">
              <a:rPr lang="he-IL" smtClean="0"/>
              <a:t>י"ב/ניסן/תשפ"ד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FD5D8D1-6F29-1419-32E5-606A071E64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58E52773-FBAA-1E61-36FB-ED23DDFCD6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7F6F8-48FF-45D6-9568-C62A8EC44C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74919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Relationship Id="rId9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196446" y="2145983"/>
            <a:ext cx="7607956" cy="1547432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sz="5000" b="1" dirty="0">
                <a:latin typeface="Arial"/>
                <a:cs typeface="Arial"/>
              </a:rPr>
              <a:t>Capstone	Phase</a:t>
            </a:r>
            <a:r>
              <a:rPr sz="5000" b="1" spc="-253" dirty="0">
                <a:latin typeface="Arial"/>
                <a:cs typeface="Arial"/>
              </a:rPr>
              <a:t> </a:t>
            </a:r>
            <a:r>
              <a:rPr lang="en-US" sz="5000" b="1" dirty="0">
                <a:latin typeface="Arial"/>
                <a:cs typeface="Arial"/>
              </a:rPr>
              <a:t>B</a:t>
            </a:r>
            <a:r>
              <a:rPr sz="5000" b="1" dirty="0">
                <a:latin typeface="Arial"/>
                <a:cs typeface="Arial"/>
              </a:rPr>
              <a:t> </a:t>
            </a:r>
            <a:r>
              <a:rPr sz="5000" b="1" spc="-1380" dirty="0">
                <a:latin typeface="Arial"/>
                <a:cs typeface="Arial"/>
              </a:rPr>
              <a:t> </a:t>
            </a:r>
            <a:r>
              <a:rPr sz="5000" b="1" dirty="0">
                <a:latin typeface="Arial"/>
                <a:cs typeface="Arial"/>
              </a:rPr>
              <a:t>House-GAN++</a:t>
            </a:r>
            <a:r>
              <a:rPr lang="he-IL" sz="5000" b="1" dirty="0">
                <a:latin typeface="Arial"/>
                <a:cs typeface="Arial"/>
              </a:rPr>
              <a:t>  </a:t>
            </a:r>
            <a:r>
              <a:rPr lang="en-US" sz="5000" b="1" dirty="0">
                <a:latin typeface="Arial"/>
                <a:cs typeface="Arial"/>
              </a:rPr>
              <a:t> 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792203" y="355352"/>
            <a:ext cx="6616699" cy="1502469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2792203" y="3914195"/>
            <a:ext cx="6436637" cy="2522058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044" marR="3387" algn="ctr" rtl="0">
              <a:spcBef>
                <a:spcPts val="67"/>
              </a:spcBef>
              <a:tabLst>
                <a:tab pos="1070664" algn="l"/>
                <a:tab pos="1927110" algn="l"/>
                <a:tab pos="3071860" algn="l"/>
              </a:tabLst>
            </a:pPr>
            <a:r>
              <a:rPr sz="3500" dirty="0">
                <a:latin typeface="Arial MT"/>
                <a:cs typeface="Arial MT"/>
              </a:rPr>
              <a:t>Prof.	</a:t>
            </a:r>
            <a:r>
              <a:rPr sz="3500" spc="-193" dirty="0">
                <a:latin typeface="Arial MT"/>
                <a:cs typeface="Arial MT"/>
              </a:rPr>
              <a:t>V</a:t>
            </a:r>
            <a:r>
              <a:rPr sz="3500" dirty="0">
                <a:latin typeface="Arial MT"/>
                <a:cs typeface="Arial MT"/>
              </a:rPr>
              <a:t>olkovich	Zeev  </a:t>
            </a:r>
            <a:br>
              <a:rPr lang="en-US" sz="3500" dirty="0">
                <a:latin typeface="Arial MT"/>
                <a:cs typeface="Arial MT"/>
              </a:rPr>
            </a:br>
            <a:r>
              <a:rPr sz="3500" spc="-67" dirty="0">
                <a:latin typeface="Arial MT"/>
                <a:cs typeface="Arial MT"/>
              </a:rPr>
              <a:t>Dr.</a:t>
            </a:r>
            <a:r>
              <a:rPr sz="3500" spc="-190" dirty="0">
                <a:latin typeface="Arial MT"/>
                <a:cs typeface="Arial MT"/>
              </a:rPr>
              <a:t> </a:t>
            </a:r>
            <a:r>
              <a:rPr sz="3500" spc="-13" dirty="0">
                <a:latin typeface="Arial MT"/>
                <a:cs typeface="Arial MT"/>
              </a:rPr>
              <a:t>Avros	</a:t>
            </a:r>
            <a:r>
              <a:rPr sz="3500" dirty="0">
                <a:latin typeface="Arial MT"/>
                <a:cs typeface="Arial MT"/>
              </a:rPr>
              <a:t>Renata</a:t>
            </a:r>
          </a:p>
          <a:p>
            <a:pPr marL="734943" marR="734520" algn="ctr" rtl="0">
              <a:spcBef>
                <a:spcPts val="2773"/>
              </a:spcBef>
              <a:tabLst>
                <a:tab pos="1920336" algn="l"/>
                <a:tab pos="1945314" algn="l"/>
              </a:tabLst>
            </a:pPr>
            <a:r>
              <a:rPr sz="3500" dirty="0">
                <a:latin typeface="Arial MT"/>
                <a:cs typeface="Arial MT"/>
              </a:rPr>
              <a:t>Dorin	Beery</a:t>
            </a:r>
            <a:br>
              <a:rPr lang="en-US" sz="3500" dirty="0">
                <a:latin typeface="Arial MT"/>
                <a:cs typeface="Arial MT"/>
              </a:rPr>
            </a:br>
            <a:r>
              <a:rPr sz="3500" dirty="0" err="1">
                <a:latin typeface="Arial MT"/>
                <a:cs typeface="Arial MT"/>
              </a:rPr>
              <a:t>Mosa</a:t>
            </a:r>
            <a:r>
              <a:rPr sz="3500" dirty="0">
                <a:latin typeface="Arial MT"/>
                <a:cs typeface="Arial MT"/>
              </a:rPr>
              <a:t>		Hadish</a:t>
            </a:r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1</a:t>
            </a:fld>
            <a:endParaRPr lang="en-IL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pic>
        <p:nvPicPr>
          <p:cNvPr id="7" name="object 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10</a:t>
            </a:fld>
            <a:endParaRPr lang="en-IL"/>
          </a:p>
        </p:txBody>
      </p:sp>
      <p:sp>
        <p:nvSpPr>
          <p:cNvPr id="13" name="object 6">
            <a:extLst>
              <a:ext uri="{FF2B5EF4-FFF2-40B4-BE49-F238E27FC236}">
                <a16:creationId xmlns:a16="http://schemas.microsoft.com/office/drawing/2014/main" id="{572C7809-5E21-C834-5E14-5680500E522D}"/>
              </a:ext>
            </a:extLst>
          </p:cNvPr>
          <p:cNvSpPr txBox="1">
            <a:spLocks/>
          </p:cNvSpPr>
          <p:nvPr/>
        </p:nvSpPr>
        <p:spPr>
          <a:xfrm>
            <a:off x="2066944" y="313469"/>
            <a:ext cx="7607956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Challenge: Google Collab</a:t>
            </a:r>
          </a:p>
        </p:txBody>
      </p:sp>
      <p:pic>
        <p:nvPicPr>
          <p:cNvPr id="8" name="exmaple_google_collab_usage">
            <a:hlinkClick r:id="" action="ppaction://media"/>
            <a:extLst>
              <a:ext uri="{FF2B5EF4-FFF2-40B4-BE49-F238E27FC236}">
                <a16:creationId xmlns:a16="http://schemas.microsoft.com/office/drawing/2014/main" id="{126B33CB-5917-3C19-8A54-67C45B5FF9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82566" y="937572"/>
            <a:ext cx="10284719" cy="5785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124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219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Challenges and Solution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11</a:t>
            </a:fld>
            <a:endParaRPr lang="en-IL"/>
          </a:p>
        </p:txBody>
      </p:sp>
      <p:sp>
        <p:nvSpPr>
          <p:cNvPr id="13" name="object 6">
            <a:extLst>
              <a:ext uri="{FF2B5EF4-FFF2-40B4-BE49-F238E27FC236}">
                <a16:creationId xmlns:a16="http://schemas.microsoft.com/office/drawing/2014/main" id="{572C7809-5E21-C834-5E14-5680500E522D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Solution: Migrating to Google Cloud</a:t>
            </a: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3C51CBA0-3B37-12F1-F327-A6AD94810E15}"/>
              </a:ext>
            </a:extLst>
          </p:cNvPr>
          <p:cNvSpPr txBox="1"/>
          <p:nvPr/>
        </p:nvSpPr>
        <p:spPr>
          <a:xfrm>
            <a:off x="2827771" y="3016468"/>
            <a:ext cx="527619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Video of button and receiving result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22335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Challenges and Solution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12</a:t>
            </a:fld>
            <a:endParaRPr lang="en-IL"/>
          </a:p>
        </p:txBody>
      </p:sp>
      <p:sp>
        <p:nvSpPr>
          <p:cNvPr id="13" name="object 6">
            <a:extLst>
              <a:ext uri="{FF2B5EF4-FFF2-40B4-BE49-F238E27FC236}">
                <a16:creationId xmlns:a16="http://schemas.microsoft.com/office/drawing/2014/main" id="{572C7809-5E21-C834-5E14-5680500E522D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Challenge: CUDA</a:t>
            </a: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3C51CBA0-3B37-12F1-F327-A6AD94810E15}"/>
              </a:ext>
            </a:extLst>
          </p:cNvPr>
          <p:cNvSpPr txBox="1"/>
          <p:nvPr/>
        </p:nvSpPr>
        <p:spPr>
          <a:xfrm>
            <a:off x="3534683" y="2980253"/>
            <a:ext cx="5276193" cy="258532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/>
              <a:t>Locally worked with CUDA</a:t>
            </a:r>
          </a:p>
          <a:p>
            <a:pPr algn="l" rtl="0"/>
            <a:r>
              <a:rPr lang="en-US" dirty="0"/>
              <a:t>Then upgraded to Google Collab GPU</a:t>
            </a:r>
          </a:p>
          <a:p>
            <a:pPr algn="l" rtl="0"/>
            <a:r>
              <a:rPr lang="en-US" dirty="0"/>
              <a:t>Then migrating to Google Cloud</a:t>
            </a:r>
          </a:p>
          <a:p>
            <a:pPr algn="l" rtl="0"/>
            <a:r>
              <a:rPr lang="en-US" dirty="0"/>
              <a:t>Trying different services of Google Cloud:</a:t>
            </a:r>
            <a:endParaRPr lang="he-IL" dirty="0"/>
          </a:p>
          <a:p>
            <a:pPr marL="342900" indent="-342900" algn="l" rtl="0">
              <a:buAutoNum type="arabicPeriod"/>
            </a:pPr>
            <a:r>
              <a:rPr lang="en-US" dirty="0"/>
              <a:t>Cloud Function</a:t>
            </a:r>
          </a:p>
          <a:p>
            <a:pPr marL="342900" indent="-342900" algn="l" rtl="0">
              <a:buAutoNum type="arabicPeriod"/>
            </a:pPr>
            <a:r>
              <a:rPr lang="en-US" dirty="0"/>
              <a:t>Cloud Run</a:t>
            </a:r>
          </a:p>
          <a:p>
            <a:pPr marL="342900" indent="-342900" algn="l" rtl="0">
              <a:buAutoNum type="arabicPeriod"/>
            </a:pPr>
            <a:r>
              <a:rPr lang="en-US" dirty="0"/>
              <a:t>Google VM</a:t>
            </a:r>
          </a:p>
          <a:p>
            <a:pPr marL="342900" indent="-342900" algn="l" rtl="0">
              <a:buAutoNum type="arabicPeriod"/>
            </a:pPr>
            <a:r>
              <a:rPr lang="en-US" dirty="0"/>
              <a:t>Kubernetes</a:t>
            </a:r>
          </a:p>
          <a:p>
            <a:pPr algn="l" rtl="0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0631546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Challenges and Solution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13</a:t>
            </a:fld>
            <a:endParaRPr lang="en-IL"/>
          </a:p>
        </p:txBody>
      </p:sp>
      <p:sp>
        <p:nvSpPr>
          <p:cNvPr id="13" name="object 6">
            <a:extLst>
              <a:ext uri="{FF2B5EF4-FFF2-40B4-BE49-F238E27FC236}">
                <a16:creationId xmlns:a16="http://schemas.microsoft.com/office/drawing/2014/main" id="{572C7809-5E21-C834-5E14-5680500E522D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Solution: CPU</a:t>
            </a: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3C51CBA0-3B37-12F1-F327-A6AD94810E15}"/>
              </a:ext>
            </a:extLst>
          </p:cNvPr>
          <p:cNvSpPr txBox="1"/>
          <p:nvPr/>
        </p:nvSpPr>
        <p:spPr>
          <a:xfrm>
            <a:off x="3534683" y="2980253"/>
            <a:ext cx="527619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/>
              <a:t>Change the code to work on CPU only, luckily, it does.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3018818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Architecture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14</a:t>
            </a:fld>
            <a:endParaRPr lang="en-IL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F9EDB79B-7087-03B6-330F-3BA59F9E66FA}"/>
              </a:ext>
            </a:extLst>
          </p:cNvPr>
          <p:cNvSpPr txBox="1"/>
          <p:nvPr/>
        </p:nvSpPr>
        <p:spPr>
          <a:xfrm>
            <a:off x="2206543" y="1839491"/>
            <a:ext cx="7568710" cy="2752891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522394" marR="3387" indent="-514350" algn="l" rtl="0">
              <a:spcBef>
                <a:spcPts val="67"/>
              </a:spcBef>
              <a:buAutoNum type="arabicPeriod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CI/CD</a:t>
            </a:r>
          </a:p>
          <a:p>
            <a:pPr marL="465244" marR="3387" lvl="1" algn="l" rtl="0">
              <a:spcBef>
                <a:spcPts val="67"/>
              </a:spcBef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Git</a:t>
            </a:r>
          </a:p>
          <a:p>
            <a:pPr marL="465244" marR="3387" lvl="1" algn="l" rtl="0">
              <a:spcBef>
                <a:spcPts val="67"/>
              </a:spcBef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Google Cloud Build</a:t>
            </a:r>
          </a:p>
          <a:p>
            <a:pPr marL="465244" marR="3387" lvl="1" algn="l" rtl="0">
              <a:spcBef>
                <a:spcPts val="67"/>
              </a:spcBef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Google Artifact </a:t>
            </a:r>
            <a:r>
              <a:rPr lang="en-US" sz="3500" dirty="0" err="1">
                <a:latin typeface="Arial MT"/>
                <a:cs typeface="Arial MT"/>
              </a:rPr>
              <a:t>Registery</a:t>
            </a:r>
            <a:r>
              <a:rPr lang="en-US" sz="3500" dirty="0">
                <a:latin typeface="Arial MT"/>
                <a:cs typeface="Arial MT"/>
              </a:rPr>
              <a:t>	</a:t>
            </a:r>
          </a:p>
          <a:p>
            <a:pPr marL="922444" marR="3387" lvl="1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endParaRPr sz="3500" dirty="0">
              <a:latin typeface="Arial MT"/>
              <a:cs typeface="Arial MT"/>
            </a:endParaRPr>
          </a:p>
        </p:txBody>
      </p:sp>
      <p:sp>
        <p:nvSpPr>
          <p:cNvPr id="10" name="object 8">
            <a:extLst>
              <a:ext uri="{FF2B5EF4-FFF2-40B4-BE49-F238E27FC236}">
                <a16:creationId xmlns:a16="http://schemas.microsoft.com/office/drawing/2014/main" id="{FD01DDD8-D218-1CA7-F414-CB6F26C5662F}"/>
              </a:ext>
            </a:extLst>
          </p:cNvPr>
          <p:cNvSpPr txBox="1"/>
          <p:nvPr/>
        </p:nvSpPr>
        <p:spPr>
          <a:xfrm>
            <a:off x="2206543" y="4045223"/>
            <a:ext cx="7568710" cy="547159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044" marR="3387" algn="l" rtl="0">
              <a:spcBef>
                <a:spcPts val="67"/>
              </a:spcBef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2. Google Cloud Storage</a:t>
            </a:r>
            <a:endParaRPr sz="3500" dirty="0">
              <a:latin typeface="Arial MT"/>
              <a:cs typeface="Arial MT"/>
            </a:endParaRPr>
          </a:p>
        </p:txBody>
      </p:sp>
      <p:sp>
        <p:nvSpPr>
          <p:cNvPr id="11" name="object 8">
            <a:extLst>
              <a:ext uri="{FF2B5EF4-FFF2-40B4-BE49-F238E27FC236}">
                <a16:creationId xmlns:a16="http://schemas.microsoft.com/office/drawing/2014/main" id="{9D968B90-FF61-E22D-112B-6785E44B50D4}"/>
              </a:ext>
            </a:extLst>
          </p:cNvPr>
          <p:cNvSpPr txBox="1"/>
          <p:nvPr/>
        </p:nvSpPr>
        <p:spPr>
          <a:xfrm>
            <a:off x="2206543" y="4592382"/>
            <a:ext cx="7568710" cy="2188634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044" marR="3387" algn="l" rtl="0">
              <a:spcBef>
                <a:spcPts val="67"/>
              </a:spcBef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3. Google Cloud Run</a:t>
            </a:r>
          </a:p>
          <a:p>
            <a:pPr marL="8044" marR="3387" algn="l" rtl="0">
              <a:spcBef>
                <a:spcPts val="67"/>
              </a:spcBef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4. Agile Development</a:t>
            </a:r>
          </a:p>
          <a:p>
            <a:pPr marL="8044" marR="3387" algn="l" rtl="0">
              <a:spcBef>
                <a:spcPts val="67"/>
              </a:spcBef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5. Separation Between Login(Json analysis) and GUI development.</a:t>
            </a:r>
            <a:endParaRPr sz="3500" dirty="0">
              <a:latin typeface="Arial MT"/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2461521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15</a:t>
            </a:fld>
            <a:endParaRPr lang="en-IL"/>
          </a:p>
        </p:txBody>
      </p:sp>
      <p:sp>
        <p:nvSpPr>
          <p:cNvPr id="12" name="object 8">
            <a:extLst>
              <a:ext uri="{FF2B5EF4-FFF2-40B4-BE49-F238E27FC236}">
                <a16:creationId xmlns:a16="http://schemas.microsoft.com/office/drawing/2014/main" id="{6FA0F202-82ED-8BBE-A1F0-B23FB50752FB}"/>
              </a:ext>
            </a:extLst>
          </p:cNvPr>
          <p:cNvSpPr txBox="1"/>
          <p:nvPr/>
        </p:nvSpPr>
        <p:spPr>
          <a:xfrm>
            <a:off x="2206543" y="1839491"/>
            <a:ext cx="7568710" cy="1665414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522394" marR="3387" indent="-514350" algn="l" rtl="0">
              <a:spcBef>
                <a:spcPts val="67"/>
              </a:spcBef>
              <a:buAutoNum type="arabicPeriod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Model Testing</a:t>
            </a:r>
          </a:p>
          <a:p>
            <a:pPr marL="8044" marR="3387" algn="l" rtl="0">
              <a:spcBef>
                <a:spcPts val="67"/>
              </a:spcBef>
              <a:tabLst>
                <a:tab pos="1070664" algn="l"/>
                <a:tab pos="1927110" algn="l"/>
                <a:tab pos="3071860" algn="l"/>
              </a:tabLst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Test how the model handles different incomplete JSONs</a:t>
            </a:r>
          </a:p>
          <a:p>
            <a:pPr marL="8044" marR="3387" algn="l" rtl="0">
              <a:spcBef>
                <a:spcPts val="67"/>
              </a:spcBef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2. GUI Testing</a:t>
            </a:r>
          </a:p>
          <a:p>
            <a:pPr marL="8044" marR="3387" algn="l" rtl="0">
              <a:spcBef>
                <a:spcPts val="67"/>
              </a:spcBef>
              <a:tabLst>
                <a:tab pos="1070664" algn="l"/>
                <a:tab pos="1927110" algn="l"/>
                <a:tab pos="3071860" algn="l"/>
              </a:tabLs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Test the validity of the generated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json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files and basic buttons of the GUI.</a:t>
            </a:r>
            <a:endParaRPr sz="3500" dirty="0">
              <a:latin typeface="Arial MT"/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21086762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16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Model Testing</a:t>
            </a:r>
          </a:p>
        </p:txBody>
      </p:sp>
    </p:spTree>
    <p:extLst>
      <p:ext uri="{BB962C8B-B14F-4D97-AF65-F5344CB8AC3E}">
        <p14:creationId xmlns:p14="http://schemas.microsoft.com/office/powerpoint/2010/main" val="32161700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17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GUI Testing 1#</a:t>
            </a: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31AD2460-206F-A45A-23E4-C907D8CC3D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86223" y="2936231"/>
            <a:ext cx="6373114" cy="2457793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E3A963BE-15CA-CA3B-BF82-4F3EEC509F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5936" y="4562671"/>
            <a:ext cx="5042428" cy="1366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59362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18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GUI Testing 2#</a:t>
            </a: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4CC4141C-4A85-D5AB-6946-5F7ED431FC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64700" y="2557351"/>
            <a:ext cx="5611271" cy="405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2535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19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GUI Testing 2#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FD9A02B2-0AEC-80BC-6A3F-4206317415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5288" y="2966234"/>
            <a:ext cx="8683278" cy="2001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1471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Problem Overview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2197462" y="2881841"/>
            <a:ext cx="7782368" cy="547159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465244" marR="3387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Generating floor plan with AI model</a:t>
            </a:r>
            <a:endParaRPr sz="3500" dirty="0">
              <a:latin typeface="Arial MT"/>
              <a:cs typeface="Arial MT"/>
            </a:endParaRPr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2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445050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20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GUI Testing 3#</a:t>
            </a: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0F630F2A-6EC6-E5BC-28D2-F3D812B75C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36492" y="2526633"/>
            <a:ext cx="6363588" cy="346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1338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21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GUI Testing 3#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8C9FDF8-26D5-4D63-4BDA-FD0BEFACDD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7865" y="2821103"/>
            <a:ext cx="8381977" cy="1931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6719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22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GUI Testing 4#</a:t>
            </a: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78130B27-C5CF-2B08-DF47-088C81AAE0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65209" y="2653137"/>
            <a:ext cx="4690624" cy="3805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9565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23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GUI Testing 4#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9E626CB-1AA0-4927-9096-D5AD7EEB3C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0660" y="2833988"/>
            <a:ext cx="8286759" cy="3120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48226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24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GUI Testing 5#</a:t>
            </a: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4E469384-56E3-AD9F-A01B-04F69D350E2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85626" y="2448509"/>
            <a:ext cx="6420746" cy="425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588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25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GUI Testing 5#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174359BE-6CCF-DB30-BC3D-FB5EB1CE9B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0524" y="2827000"/>
            <a:ext cx="8306109" cy="3093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44356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26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GUI Testing 6#</a:t>
            </a: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4B89B6A3-7702-53E6-E4FE-EE4C4FE026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18012" y="2557351"/>
            <a:ext cx="7466696" cy="339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1937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Testing Process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27</a:t>
            </a:fld>
            <a:endParaRPr lang="en-IL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221447E-2744-BBAA-C780-72B738D5E68F}"/>
              </a:ext>
            </a:extLst>
          </p:cNvPr>
          <p:cNvSpPr txBox="1">
            <a:spLocks/>
          </p:cNvSpPr>
          <p:nvPr/>
        </p:nvSpPr>
        <p:spPr>
          <a:xfrm>
            <a:off x="2078928" y="1824406"/>
            <a:ext cx="8187705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GUI Testing 6#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1A770EC-CEEB-AF03-4792-4AF46D8175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7283" y="2814265"/>
            <a:ext cx="6617216" cy="3444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42629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562681" y="3583094"/>
            <a:ext cx="6490765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Thank You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792203" y="355352"/>
            <a:ext cx="6616699" cy="1502469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28</a:t>
            </a:fld>
            <a:endParaRPr lang="en-IL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Experimental Phase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3</a:t>
            </a:fld>
            <a:endParaRPr lang="en-IL"/>
          </a:p>
        </p:txBody>
      </p:sp>
      <p:sp>
        <p:nvSpPr>
          <p:cNvPr id="10" name="object 8">
            <a:extLst>
              <a:ext uri="{FF2B5EF4-FFF2-40B4-BE49-F238E27FC236}">
                <a16:creationId xmlns:a16="http://schemas.microsoft.com/office/drawing/2014/main" id="{EF1E4288-F7B9-441F-C312-6BEF1C650168}"/>
              </a:ext>
            </a:extLst>
          </p:cNvPr>
          <p:cNvSpPr txBox="1"/>
          <p:nvPr/>
        </p:nvSpPr>
        <p:spPr>
          <a:xfrm>
            <a:off x="2362794" y="2653137"/>
            <a:ext cx="7782368" cy="1650025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465244" marR="3387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Experiment the model weaknesses</a:t>
            </a:r>
          </a:p>
          <a:p>
            <a:pPr marL="922444" marR="3387" lvl="1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Inner rooms</a:t>
            </a:r>
          </a:p>
          <a:p>
            <a:pPr marL="465244" marR="3387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Post training</a:t>
            </a:r>
            <a:endParaRPr sz="3500" dirty="0">
              <a:latin typeface="Arial MT"/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4160513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Challenges and Solution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4</a:t>
            </a:fld>
            <a:endParaRPr lang="en-IL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A6A39E6E-73D5-D76F-2A52-44EA030E6044}"/>
              </a:ext>
            </a:extLst>
          </p:cNvPr>
          <p:cNvSpPr txBox="1"/>
          <p:nvPr/>
        </p:nvSpPr>
        <p:spPr>
          <a:xfrm>
            <a:off x="2362794" y="2653137"/>
            <a:ext cx="7782368" cy="2740067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465244" marR="3387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Post Training</a:t>
            </a:r>
          </a:p>
          <a:p>
            <a:pPr marL="465244" marR="3387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Json Bugs</a:t>
            </a:r>
          </a:p>
          <a:p>
            <a:pPr marL="465244" marR="3387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Demonstrate generation process with Google Collab</a:t>
            </a:r>
          </a:p>
          <a:p>
            <a:pPr marL="465244" marR="3387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Migrating to Google Cloud</a:t>
            </a:r>
            <a:endParaRPr sz="3500" dirty="0">
              <a:latin typeface="Arial MT"/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1866639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Challenges and Solution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5</a:t>
            </a:fld>
            <a:endParaRPr lang="en-IL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A6A39E6E-73D5-D76F-2A52-44EA030E6044}"/>
              </a:ext>
            </a:extLst>
          </p:cNvPr>
          <p:cNvSpPr txBox="1"/>
          <p:nvPr/>
        </p:nvSpPr>
        <p:spPr>
          <a:xfrm>
            <a:off x="2362794" y="2653137"/>
            <a:ext cx="7782368" cy="1085768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465244" marR="3387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Requires dataset of at least 1000 </a:t>
            </a:r>
            <a:r>
              <a:rPr lang="en-US" sz="3500" dirty="0" err="1">
                <a:latin typeface="Arial MT"/>
                <a:cs typeface="Arial MT"/>
              </a:rPr>
              <a:t>jsons</a:t>
            </a:r>
            <a:r>
              <a:rPr lang="en-US" sz="3500" dirty="0">
                <a:latin typeface="Arial MT"/>
                <a:cs typeface="Arial MT"/>
              </a:rPr>
              <a:t>.</a:t>
            </a:r>
            <a:endParaRPr sz="3500" dirty="0">
              <a:latin typeface="Arial MT"/>
              <a:cs typeface="Arial MT"/>
            </a:endParaRPr>
          </a:p>
        </p:txBody>
      </p:sp>
      <p:sp>
        <p:nvSpPr>
          <p:cNvPr id="10" name="object 6">
            <a:extLst>
              <a:ext uri="{FF2B5EF4-FFF2-40B4-BE49-F238E27FC236}">
                <a16:creationId xmlns:a16="http://schemas.microsoft.com/office/drawing/2014/main" id="{0A0EF5D4-EBA0-F4AC-A38C-F10784704A7A}"/>
              </a:ext>
            </a:extLst>
          </p:cNvPr>
          <p:cNvSpPr txBox="1">
            <a:spLocks/>
          </p:cNvSpPr>
          <p:nvPr/>
        </p:nvSpPr>
        <p:spPr>
          <a:xfrm>
            <a:off x="2206543" y="1792508"/>
            <a:ext cx="7607956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Challenge: Post Training</a:t>
            </a:r>
          </a:p>
        </p:txBody>
      </p:sp>
    </p:spTree>
    <p:extLst>
      <p:ext uri="{BB962C8B-B14F-4D97-AF65-F5344CB8AC3E}">
        <p14:creationId xmlns:p14="http://schemas.microsoft.com/office/powerpoint/2010/main" val="2873358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Challenges and Solution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6</a:t>
            </a:fld>
            <a:endParaRPr lang="en-IL"/>
          </a:p>
        </p:txBody>
      </p:sp>
      <p:sp>
        <p:nvSpPr>
          <p:cNvPr id="10" name="object 6">
            <a:extLst>
              <a:ext uri="{FF2B5EF4-FFF2-40B4-BE49-F238E27FC236}">
                <a16:creationId xmlns:a16="http://schemas.microsoft.com/office/drawing/2014/main" id="{0A0EF5D4-EBA0-F4AC-A38C-F10784704A7A}"/>
              </a:ext>
            </a:extLst>
          </p:cNvPr>
          <p:cNvSpPr txBox="1">
            <a:spLocks/>
          </p:cNvSpPr>
          <p:nvPr/>
        </p:nvSpPr>
        <p:spPr>
          <a:xfrm>
            <a:off x="2206543" y="1792508"/>
            <a:ext cx="7607956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Challenge: Post Training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D62DFC5-4A17-878C-AF45-FCC998971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586" y="3325616"/>
            <a:ext cx="11301084" cy="1255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398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Challenges and Solution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7</a:t>
            </a:fld>
            <a:endParaRPr lang="en-IL"/>
          </a:p>
        </p:txBody>
      </p:sp>
      <p:sp>
        <p:nvSpPr>
          <p:cNvPr id="10" name="object 6">
            <a:extLst>
              <a:ext uri="{FF2B5EF4-FFF2-40B4-BE49-F238E27FC236}">
                <a16:creationId xmlns:a16="http://schemas.microsoft.com/office/drawing/2014/main" id="{0A0EF5D4-EBA0-F4AC-A38C-F10784704A7A}"/>
              </a:ext>
            </a:extLst>
          </p:cNvPr>
          <p:cNvSpPr txBox="1">
            <a:spLocks/>
          </p:cNvSpPr>
          <p:nvPr/>
        </p:nvSpPr>
        <p:spPr>
          <a:xfrm>
            <a:off x="2206543" y="1792508"/>
            <a:ext cx="7607956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Solution: Develop GUI Utility</a:t>
            </a: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A8E2F976-4DFF-5196-792D-7096908E81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47351" y="2442695"/>
            <a:ext cx="6926339" cy="4110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566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Challenges and Solution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8</a:t>
            </a:fld>
            <a:endParaRPr lang="en-IL"/>
          </a:p>
        </p:txBody>
      </p:sp>
      <p:sp>
        <p:nvSpPr>
          <p:cNvPr id="10" name="object 6">
            <a:extLst>
              <a:ext uri="{FF2B5EF4-FFF2-40B4-BE49-F238E27FC236}">
                <a16:creationId xmlns:a16="http://schemas.microsoft.com/office/drawing/2014/main" id="{0A0EF5D4-EBA0-F4AC-A38C-F10784704A7A}"/>
              </a:ext>
            </a:extLst>
          </p:cNvPr>
          <p:cNvSpPr txBox="1">
            <a:spLocks/>
          </p:cNvSpPr>
          <p:nvPr/>
        </p:nvSpPr>
        <p:spPr>
          <a:xfrm>
            <a:off x="2206543" y="1792508"/>
            <a:ext cx="7607956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Challenge: Json Bugs</a:t>
            </a: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9A642D17-756A-11E2-C985-0463AD1EE15F}"/>
              </a:ext>
            </a:extLst>
          </p:cNvPr>
          <p:cNvSpPr txBox="1"/>
          <p:nvPr/>
        </p:nvSpPr>
        <p:spPr>
          <a:xfrm>
            <a:off x="2362794" y="2653137"/>
            <a:ext cx="7782368" cy="1624377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465244" marR="3387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Json bugs floated till the very end of the development process due to inadequate comprehension of Json</a:t>
            </a:r>
            <a:endParaRPr sz="3500" dirty="0">
              <a:latin typeface="Arial MT"/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34541401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9176" y="1"/>
            <a:ext cx="1427618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7040457"/>
            <a:chOff x="0" y="0"/>
            <a:chExt cx="18288000" cy="1056068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5748" y="0"/>
              <a:ext cx="2141762" cy="105555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7998" cy="102965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6543" y="937573"/>
            <a:ext cx="7607956" cy="777991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5000" b="1" dirty="0">
                <a:latin typeface="Arial"/>
                <a:cs typeface="Arial"/>
              </a:rPr>
              <a:t>Challenges and Solution</a:t>
            </a:r>
            <a:endParaRPr sz="5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089630" y="6126969"/>
            <a:ext cx="3102370" cy="700450"/>
          </a:xfrm>
          <a:prstGeom prst="rect">
            <a:avLst/>
          </a:prstGeom>
        </p:spPr>
      </p:pic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6898D65-2423-C11C-E38E-54A3212045B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LID4096"/>
            </a:defPPr>
            <a:lvl1pPr marL="0" algn="r" defTabSz="914400" rtl="1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he-IL" smtClean="0"/>
              <a:pPr/>
              <a:t>9</a:t>
            </a:fld>
            <a:endParaRPr lang="en-IL"/>
          </a:p>
        </p:txBody>
      </p:sp>
      <p:sp>
        <p:nvSpPr>
          <p:cNvPr id="10" name="object 6">
            <a:extLst>
              <a:ext uri="{FF2B5EF4-FFF2-40B4-BE49-F238E27FC236}">
                <a16:creationId xmlns:a16="http://schemas.microsoft.com/office/drawing/2014/main" id="{0A0EF5D4-EBA0-F4AC-A38C-F10784704A7A}"/>
              </a:ext>
            </a:extLst>
          </p:cNvPr>
          <p:cNvSpPr txBox="1">
            <a:spLocks/>
          </p:cNvSpPr>
          <p:nvPr/>
        </p:nvSpPr>
        <p:spPr>
          <a:xfrm>
            <a:off x="1823124" y="2035510"/>
            <a:ext cx="8617401" cy="624103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32068" marR="3387" indent="-624025" algn="ctr">
              <a:lnSpc>
                <a:spcPct val="100000"/>
              </a:lnSpc>
              <a:spcBef>
                <a:spcPts val="67"/>
              </a:spcBef>
              <a:tabLst>
                <a:tab pos="3077787" algn="l"/>
              </a:tabLst>
            </a:pPr>
            <a:r>
              <a:rPr lang="en-US" sz="4000" dirty="0">
                <a:latin typeface="Arial"/>
                <a:cs typeface="Arial"/>
              </a:rPr>
              <a:t>Solution: Architecture</a:t>
            </a: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9A642D17-756A-11E2-C985-0463AD1EE15F}"/>
              </a:ext>
            </a:extLst>
          </p:cNvPr>
          <p:cNvSpPr txBox="1"/>
          <p:nvPr/>
        </p:nvSpPr>
        <p:spPr>
          <a:xfrm>
            <a:off x="2197462" y="3116895"/>
            <a:ext cx="7782368" cy="2162986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465244" marR="3387" indent="-457200" algn="l" rtl="0">
              <a:spcBef>
                <a:spcPts val="67"/>
              </a:spcBef>
              <a:buFont typeface="Arial" panose="020B0604020202020204" pitchFamily="34" charset="0"/>
              <a:buChar char="•"/>
              <a:tabLst>
                <a:tab pos="1070664" algn="l"/>
                <a:tab pos="1927110" algn="l"/>
                <a:tab pos="3071860" algn="l"/>
              </a:tabLst>
            </a:pPr>
            <a:r>
              <a:rPr lang="en-US" sz="3500" dirty="0">
                <a:latin typeface="Arial MT"/>
                <a:cs typeface="Arial MT"/>
              </a:rPr>
              <a:t>Our Architecture is composed of agile development and separation between GUI development and Json analysis</a:t>
            </a:r>
            <a:endParaRPr sz="3500" dirty="0">
              <a:latin typeface="Arial MT"/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3244296767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483</Words>
  <Application>Microsoft Office PowerPoint</Application>
  <PresentationFormat>מסך רחב</PresentationFormat>
  <Paragraphs>156</Paragraphs>
  <Slides>28</Slides>
  <Notes>25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28</vt:i4>
      </vt:variant>
    </vt:vector>
  </HeadingPairs>
  <TitlesOfParts>
    <vt:vector size="33" baseType="lpstr">
      <vt:lpstr>Arial</vt:lpstr>
      <vt:lpstr>Arial MT</vt:lpstr>
      <vt:lpstr>Calibri</vt:lpstr>
      <vt:lpstr>Calibri Light</vt:lpstr>
      <vt:lpstr>ערכת נושא Office</vt:lpstr>
      <vt:lpstr>Capstone Phase B  House-GAN++   </vt:lpstr>
      <vt:lpstr>Problem Overview</vt:lpstr>
      <vt:lpstr>Experimental Phase</vt:lpstr>
      <vt:lpstr>Challenges and Solution</vt:lpstr>
      <vt:lpstr>Challenges and Solution</vt:lpstr>
      <vt:lpstr>Challenges and Solution</vt:lpstr>
      <vt:lpstr>Challenges and Solution</vt:lpstr>
      <vt:lpstr>Challenges and Solution</vt:lpstr>
      <vt:lpstr>Challenges and Solution</vt:lpstr>
      <vt:lpstr>מצגת של PowerPoint‏</vt:lpstr>
      <vt:lpstr>Challenges and Solution</vt:lpstr>
      <vt:lpstr>Challenges and Solution</vt:lpstr>
      <vt:lpstr>Challenges and Solution</vt:lpstr>
      <vt:lpstr>Architecture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Testing Process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Phase B  House-GAN++   </dc:title>
  <dc:creator>דורין בארי</dc:creator>
  <cp:lastModifiedBy>דורין בארי</cp:lastModifiedBy>
  <cp:revision>3</cp:revision>
  <dcterms:created xsi:type="dcterms:W3CDTF">2024-04-18T18:43:44Z</dcterms:created>
  <dcterms:modified xsi:type="dcterms:W3CDTF">2024-04-20T17:59:00Z</dcterms:modified>
</cp:coreProperties>
</file>

<file path=docProps/thumbnail.jpeg>
</file>